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logotyp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502920"/>
            <a:ext cx="2468880" cy="123564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8640" y="2468880"/>
            <a:ext cx="1106424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4000" b="1">
                <a:solidFill>
                  <a:srgbClr val="14233A"/>
                </a:solidFill>
                <a:latin typeface="Calibri"/>
              </a:rPr>
              <a:t>Q1 FY26 Quarterly Business Review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3611880"/>
            <a:ext cx="1106424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800" b="0">
                <a:solidFill>
                  <a:srgbClr val="808086"/>
                </a:solidFill>
                <a:latin typeface="Calibri"/>
              </a:rPr>
              <a:t>Board of Directors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4160520"/>
            <a:ext cx="11064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0">
                <a:solidFill>
                  <a:srgbClr val="2E6FB0"/>
                </a:solidFill>
                <a:latin typeface="Calibri"/>
              </a:rPr>
              <a:t>Office of the CEO  ·  22 January 2026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1423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6355080"/>
            <a:ext cx="11064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FFFFFF"/>
                </a:solidFill>
                <a:latin typeface="Calibri"/>
              </a:rPr>
              <a:t>SLS-CLOSEHOLD // BOARD ONLY    ·    Salish Littoral Systems    ·    535 4th St, Bremerton, WA 98337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042416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2600" b="1">
                <a:solidFill>
                  <a:srgbClr val="14233A"/>
                </a:solidFill>
                <a:latin typeface="Calibri"/>
              </a:rPr>
              <a:t>Agenda</a:t>
            </a:r>
          </a:p>
        </p:txBody>
      </p:sp>
      <p:pic>
        <p:nvPicPr>
          <p:cNvPr id="3" name="Picture 2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75720" y="411480"/>
            <a:ext cx="502920" cy="502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40080" y="1508760"/>
            <a:ext cx="10972800" cy="4572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000"/>
              </a:spcAft>
            </a:pPr>
            <a:r>
              <a:rPr sz="1600" b="0">
                <a:solidFill>
                  <a:srgbClr val="1A1A1A"/>
                </a:solidFill>
                <a:latin typeface="Calibri"/>
              </a:rPr>
              <a:t>•  Financial summary — bookings, backlog, Q1 revenue</a:t>
            </a:r>
          </a:p>
          <a:p>
            <a:pPr algn="l">
              <a:spcAft>
                <a:spcPts val="1000"/>
              </a:spcAft>
            </a:pPr>
            <a:r>
              <a:rPr sz="1600" b="0">
                <a:solidFill>
                  <a:srgbClr val="1A1A1A"/>
                </a:solidFill>
                <a:latin typeface="Calibri"/>
              </a:rPr>
              <a:t>•  Program portfolio status</a:t>
            </a:r>
          </a:p>
          <a:p>
            <a:pPr algn="l">
              <a:spcAft>
                <a:spcPts val="1000"/>
              </a:spcAft>
            </a:pPr>
            <a:r>
              <a:rPr sz="1600" b="0">
                <a:solidFill>
                  <a:srgbClr val="1A1A1A"/>
                </a:solidFill>
                <a:latin typeface="Calibri"/>
              </a:rPr>
              <a:t>•  Growth &amp; the restricted portfolio (Project DEEPWATER)</a:t>
            </a:r>
          </a:p>
          <a:p>
            <a:pPr algn="l">
              <a:spcAft>
                <a:spcPts val="1000"/>
              </a:spcAft>
            </a:pPr>
            <a:r>
              <a:rPr sz="1600" b="0">
                <a:solidFill>
                  <a:srgbClr val="1A1A1A"/>
                </a:solidFill>
                <a:latin typeface="Calibri"/>
              </a:rPr>
              <a:t>•  Risks, sensitivities, and asks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73952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Document Reference: SLS-INT-0032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6473952"/>
            <a:ext cx="30175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SLS-CLOSEHOLD // BOARD ONLY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784080" y="6473952"/>
            <a:ext cx="1828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salish.systems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042416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2600" b="1">
                <a:solidFill>
                  <a:srgbClr val="14233A"/>
                </a:solidFill>
                <a:latin typeface="Calibri"/>
              </a:rPr>
              <a:t>Financial snapshot ($M)</a:t>
            </a:r>
          </a:p>
        </p:txBody>
      </p:sp>
      <p:pic>
        <p:nvPicPr>
          <p:cNvPr id="3" name="Picture 2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75720" y="411480"/>
            <a:ext cx="502920" cy="50292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48640" y="1920240"/>
            <a:ext cx="2491739" cy="2286000"/>
          </a:xfrm>
          <a:prstGeom prst="rect">
            <a:avLst/>
          </a:prstGeom>
          <a:solidFill>
            <a:srgbClr val="F1F2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2286000"/>
            <a:ext cx="2491739" cy="10972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4200" b="1">
                <a:solidFill>
                  <a:srgbClr val="14233A"/>
                </a:solidFill>
                <a:latin typeface="Calibri"/>
              </a:rPr>
              <a:t>$58.2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3429000"/>
            <a:ext cx="2491739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1300" b="0">
                <a:solidFill>
                  <a:srgbClr val="808086"/>
                </a:solidFill>
                <a:latin typeface="Calibri"/>
              </a:rPr>
              <a:t>FY26 bookings (plan)</a:t>
            </a:r>
          </a:p>
        </p:txBody>
      </p:sp>
      <p:sp>
        <p:nvSpPr>
          <p:cNvPr id="7" name="Rectangle 6"/>
          <p:cNvSpPr/>
          <p:nvPr/>
        </p:nvSpPr>
        <p:spPr>
          <a:xfrm>
            <a:off x="3406139" y="1920240"/>
            <a:ext cx="2491739" cy="2286000"/>
          </a:xfrm>
          <a:prstGeom prst="rect">
            <a:avLst/>
          </a:prstGeom>
          <a:solidFill>
            <a:srgbClr val="F1F2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406139" y="2286000"/>
            <a:ext cx="2491739" cy="10972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4200" b="1">
                <a:solidFill>
                  <a:srgbClr val="14233A"/>
                </a:solidFill>
                <a:latin typeface="Calibri"/>
              </a:rPr>
              <a:t>$41.6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06139" y="3429000"/>
            <a:ext cx="2491739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1300" b="0">
                <a:solidFill>
                  <a:srgbClr val="808086"/>
                </a:solidFill>
                <a:latin typeface="Calibri"/>
              </a:rPr>
              <a:t>Backlog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63640" y="1920240"/>
            <a:ext cx="2491739" cy="2286000"/>
          </a:xfrm>
          <a:prstGeom prst="rect">
            <a:avLst/>
          </a:prstGeom>
          <a:solidFill>
            <a:srgbClr val="F1F2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263640" y="2286000"/>
            <a:ext cx="2491739" cy="10972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4200" b="1">
                <a:solidFill>
                  <a:srgbClr val="14233A"/>
                </a:solidFill>
                <a:latin typeface="Calibri"/>
              </a:rPr>
              <a:t>$12.8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63640" y="3429000"/>
            <a:ext cx="2491739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1300" b="0">
                <a:solidFill>
                  <a:srgbClr val="808086"/>
                </a:solidFill>
                <a:latin typeface="Calibri"/>
              </a:rPr>
              <a:t>Q1 revenue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21140" y="1920240"/>
            <a:ext cx="2491739" cy="2286000"/>
          </a:xfrm>
          <a:prstGeom prst="rect">
            <a:avLst/>
          </a:prstGeom>
          <a:solidFill>
            <a:srgbClr val="F1F2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21140" y="2286000"/>
            <a:ext cx="2491739" cy="10972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4200" b="1">
                <a:solidFill>
                  <a:srgbClr val="14233A"/>
                </a:solidFill>
                <a:latin typeface="Calibri"/>
              </a:rPr>
              <a:t>18%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21140" y="3429000"/>
            <a:ext cx="2491739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1300" b="0">
                <a:solidFill>
                  <a:srgbClr val="808086"/>
                </a:solidFill>
                <a:latin typeface="Calibri"/>
              </a:rPr>
              <a:t>YoY growth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4572000"/>
            <a:ext cx="109728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0">
                <a:solidFill>
                  <a:srgbClr val="808086"/>
                </a:solidFill>
                <a:latin typeface="Calibri"/>
              </a:rPr>
              <a:t>Pre-decisional; figures unaudited.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6473952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Document Reference: SLS-INT-0032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0" y="6473952"/>
            <a:ext cx="30175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SLS-CLOSEHOLD // BOARD ONLY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784080" y="6473952"/>
            <a:ext cx="1828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salish.systems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042416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2600" b="1">
                <a:solidFill>
                  <a:srgbClr val="14233A"/>
                </a:solidFill>
                <a:latin typeface="Calibri"/>
              </a:rPr>
              <a:t>Program portfolio status</a:t>
            </a:r>
          </a:p>
        </p:txBody>
      </p:sp>
      <p:pic>
        <p:nvPicPr>
          <p:cNvPr id="3" name="Picture 2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75720" y="411480"/>
            <a:ext cx="502920" cy="502920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48640" y="1508760"/>
          <a:ext cx="11064240" cy="2633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/>
                <a:gridCol w="1554480"/>
                <a:gridCol w="7040880"/>
              </a:tblGrid>
              <a:tr h="438912"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Area</a:t>
                      </a:r>
                    </a:p>
                  </a:txBody>
                  <a:tcPr anchor="ctr" marL="91440" marR="91440" marT="27432" marB="27432">
                    <a:solidFill>
                      <a:srgbClr val="14233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Status</a:t>
                      </a:r>
                    </a:p>
                  </a:txBody>
                  <a:tcPr anchor="ctr" marL="91440" marR="91440" marT="27432" marB="27432">
                    <a:solidFill>
                      <a:srgbClr val="14233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Comment</a:t>
                      </a:r>
                    </a:p>
                  </a:txBody>
                  <a:tcPr anchor="ctr" marL="91440" marR="91440" marT="27432" marB="27432">
                    <a:solidFill>
                      <a:srgbClr val="14233A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HERON (SLS-101)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Calibri"/>
                        </a:rPr>
                        <a:t>G</a:t>
                      </a:r>
                    </a:p>
                  </a:txBody>
                  <a:tcPr anchor="ctr" marL="91440" marR="91440" marT="27432" marB="27432">
                    <a:solidFill>
                      <a:srgbClr val="2E7D4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Sea trials on track for late March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ORCA (SLS-104)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Calibri"/>
                        </a:rPr>
                        <a:t>G</a:t>
                      </a:r>
                    </a:p>
                  </a:txBody>
                  <a:tcPr anchor="ctr" marL="91440" marR="91440" marT="27432" marB="27432">
                    <a:solidFill>
                      <a:srgbClr val="2E7D4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Hull #3 build in work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ROCKFISH (SLS-207)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anchor="ctr" marL="91440" marR="91440" marT="27432" marB="27432">
                    <a:solidFill>
                      <a:srgbClr val="C9871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Tooling &amp; hull long-lead items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KINGFISHER (SLS-409)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anchor="ctr" marL="91440" marR="91440" marT="27432" marB="27432">
                    <a:solidFill>
                      <a:srgbClr val="C9871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EW/RF staffing is the constraint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CEDAR / ALDER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Calibri"/>
                        </a:rPr>
                        <a:t>G</a:t>
                      </a:r>
                    </a:p>
                  </a:txBody>
                  <a:tcPr anchor="ctr" marL="91440" marR="91440" marT="27432" marB="27432">
                    <a:solidFill>
                      <a:srgbClr val="2E7D4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v4 cert + fusion upgrade progressing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8640" y="6473952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Document Reference: SLS-INT-0032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6473952"/>
            <a:ext cx="30175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SLS-CLOSEHOLD // BOARD ONLY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784080" y="6473952"/>
            <a:ext cx="1828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salish.systems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042416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2600" b="1">
                <a:solidFill>
                  <a:srgbClr val="14233A"/>
                </a:solidFill>
                <a:latin typeface="Calibri"/>
              </a:rPr>
              <a:t>Project DEEPWATER — restricted portfolio</a:t>
            </a:r>
          </a:p>
        </p:txBody>
      </p:sp>
      <p:pic>
        <p:nvPicPr>
          <p:cNvPr id="3" name="Picture 2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75720" y="411480"/>
            <a:ext cx="502920" cy="502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40080" y="1508760"/>
            <a:ext cx="10972800" cy="4572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000"/>
              </a:spcAft>
            </a:pPr>
            <a:r>
              <a:rPr sz="1600" b="0">
                <a:solidFill>
                  <a:srgbClr val="1A1A1A"/>
                </a:solidFill>
                <a:latin typeface="Calibri"/>
              </a:rPr>
              <a:t>•  Gaps in the public tracking sequence (SLS-105/106, 201/202, 401) correspond to restricted efforts.</a:t>
            </a:r>
          </a:p>
          <a:p>
            <a:pPr algn="l">
              <a:spcAft>
                <a:spcPts val="1000"/>
              </a:spcAft>
            </a:pPr>
            <a:r>
              <a:rPr sz="1600" b="0">
                <a:solidFill>
                  <a:srgbClr val="1A1A1A"/>
                </a:solidFill>
                <a:latin typeface="Calibri"/>
              </a:rPr>
              <a:t>•  Two adjacencies under evaluation: acquire a small EW/RF house; stand up a restricted subsea cell.</a:t>
            </a:r>
          </a:p>
          <a:p>
            <a:pPr algn="l">
              <a:spcAft>
                <a:spcPts val="1000"/>
              </a:spcAft>
            </a:pPr>
            <a:r>
              <a:rPr sz="1600" b="0">
                <a:solidFill>
                  <a:srgbClr val="1A1A1A"/>
                </a:solidFill>
                <a:latin typeface="Calibri"/>
              </a:rPr>
              <a:t>•  Existence and scope not acknowledged externally — hold to Board distribution only.</a:t>
            </a:r>
          </a:p>
          <a:p>
            <a:pPr algn="l">
              <a:spcAft>
                <a:spcPts val="1000"/>
              </a:spcAft>
            </a:pPr>
            <a:r>
              <a:rPr sz="1600" b="0">
                <a:solidFill>
                  <a:srgbClr val="1A1A1A"/>
                </a:solidFill>
                <a:latin typeface="Calibri"/>
              </a:rPr>
              <a:t>•  Any move triggers CFIUS and program-security review.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73952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Document Reference: SLS-INT-0032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6473952"/>
            <a:ext cx="30175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SLS-CLOSEHOLD // BOARD ONLY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784080" y="6473952"/>
            <a:ext cx="1828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salish.systems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042416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2600" b="1">
                <a:solidFill>
                  <a:srgbClr val="14233A"/>
                </a:solidFill>
                <a:latin typeface="Calibri"/>
              </a:rPr>
              <a:t>Risks &amp; asks</a:t>
            </a:r>
          </a:p>
        </p:txBody>
      </p:sp>
      <p:pic>
        <p:nvPicPr>
          <p:cNvPr id="3" name="Picture 2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75720" y="411480"/>
            <a:ext cx="502920" cy="502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40080" y="1508760"/>
            <a:ext cx="10972800" cy="4572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000"/>
              </a:spcAft>
            </a:pPr>
            <a:r>
              <a:rPr sz="1600" b="0">
                <a:solidFill>
                  <a:srgbClr val="1A1A1A"/>
                </a:solidFill>
                <a:latin typeface="Calibri"/>
              </a:rPr>
              <a:t>•  Approve DEEPWATER pursuit funding for the next two quarters.</a:t>
            </a:r>
          </a:p>
          <a:p>
            <a:pPr algn="l">
              <a:spcAft>
                <a:spcPts val="1000"/>
              </a:spcAft>
            </a:pPr>
            <a:r>
              <a:rPr sz="1600" b="0">
                <a:solidFill>
                  <a:srgbClr val="1A1A1A"/>
                </a:solidFill>
                <a:latin typeface="Calibri"/>
              </a:rPr>
              <a:t>•  KINGFISHER ramp gated on EW/RF hiring — approve retention package.</a:t>
            </a:r>
          </a:p>
          <a:p>
            <a:pPr algn="l">
              <a:spcAft>
                <a:spcPts val="1000"/>
              </a:spcAft>
            </a:pPr>
            <a:r>
              <a:rPr sz="1600" b="0">
                <a:solidFill>
                  <a:srgbClr val="1A1A1A"/>
                </a:solidFill>
                <a:latin typeface="Calibri"/>
              </a:rPr>
              <a:t>•  ROCKFISH long-lead procurement authorization.</a:t>
            </a:r>
          </a:p>
          <a:p>
            <a:pPr algn="l">
              <a:spcAft>
                <a:spcPts val="1000"/>
              </a:spcAft>
            </a:pPr>
            <a:r>
              <a:rPr sz="1600" b="0">
                <a:solidFill>
                  <a:srgbClr val="1A1A1A"/>
                </a:solidFill>
                <a:latin typeface="Calibri"/>
              </a:rPr>
              <a:t>•  Confirm Board sub-committee for restricted-program oversight.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73952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Document Reference: SLS-INT-0032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6473952"/>
            <a:ext cx="30175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SLS-CLOSEHOLD // BOARD ONLY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784080" y="6473952"/>
            <a:ext cx="1828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salish.systems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423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_logotype_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548640"/>
            <a:ext cx="2468880" cy="12356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8640" y="28346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3400" b="1">
                <a:solidFill>
                  <a:srgbClr val="FFFFFF"/>
                </a:solidFill>
                <a:latin typeface="Calibri"/>
              </a:rPr>
              <a:t>Salish Littoral Systems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3840480"/>
            <a:ext cx="109728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600" b="0">
                <a:solidFill>
                  <a:srgbClr val="CADCFC"/>
                </a:solidFill>
                <a:latin typeface="Calibri"/>
              </a:rPr>
              <a:t>Board Confidential — Do Not Distribute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Salish Littoral Systems</dc:creator>
  <cp:keywords/>
  <dc:description>ref=SLS-INT-0032; canary=https://canary.salish.systems/t/sls-int-0032-2a1b22bc87.png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>Internal</cp:category>
</cp:coreProperties>
</file>