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logoty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02920"/>
            <a:ext cx="2468880" cy="123564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48640" y="2468880"/>
            <a:ext cx="1106424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4000" b="1">
                <a:solidFill>
                  <a:srgbClr val="14233A"/>
                </a:solidFill>
                <a:latin typeface="Calibri"/>
              </a:rPr>
              <a:t>HERON (SLS-101) Program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3611880"/>
            <a:ext cx="110642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800" b="0">
                <a:solidFill>
                  <a:srgbClr val="808086"/>
                </a:solidFill>
                <a:latin typeface="Calibri"/>
              </a:rPr>
              <a:t>Slackwater — Long-Endurance ISR Surface Vehicle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4160520"/>
            <a:ext cx="110642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200" b="0">
                <a:solidFill>
                  <a:srgbClr val="2E6FB0"/>
                </a:solidFill>
                <a:latin typeface="Calibri"/>
              </a:rPr>
              <a:t>Monthly program review  ·  15 January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355080"/>
            <a:ext cx="12191695" cy="50292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6355080"/>
            <a:ext cx="110642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000" b="0">
                <a:solidFill>
                  <a:srgbClr val="FFFFFF"/>
                </a:solidFill>
                <a:latin typeface="Calibri"/>
              </a:rPr>
              <a:t>SLS-INTERNAL // INTERNAL USE ONLY    ·    Salish Littoral Systems    ·    535 4th St, Bremerton, WA 98337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Status summary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8640" y="1508760"/>
          <a:ext cx="1106424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/>
                <a:gridCol w="1554480"/>
                <a:gridCol w="7040880"/>
              </a:tblGrid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Area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Comment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Schedule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anchor="ctr" marL="91440" marR="91440" marT="27432" marB="27432">
                    <a:solidFill>
                      <a:srgbClr val="2E7D4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Sea-trial window holding for late March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Cost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anchor="ctr" marL="91440" marR="91440" marT="27432" marB="27432">
                    <a:solidFill>
                      <a:srgbClr val="C9871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Battery module invoice over plan (INV-20547)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Technical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G</a:t>
                      </a:r>
                    </a:p>
                  </a:txBody>
                  <a:tcPr anchor="ctr" marL="91440" marR="91440" marT="27432" marB="27432">
                    <a:solidFill>
                      <a:srgbClr val="2E7D4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Endurance bench test hit 58 days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Supply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anchor="ctr" marL="91440" marR="91440" marT="27432" marB="27432">
                    <a:solidFill>
                      <a:srgbClr val="C9871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Hydrophone lead time slipped 2 weeks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Key milestones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8640" y="1508760"/>
          <a:ext cx="11064240" cy="1536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8080"/>
                <a:gridCol w="3688080"/>
                <a:gridCol w="3688080"/>
              </a:tblGrid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Milestone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Target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 anchor="ctr" marL="91440" marR="91440" marT="27432" marB="27432">
                    <a:solidFill>
                      <a:srgbClr val="14233A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Endurance bench test complete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2026-02-14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On track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Integrated sea trial #1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2026-03-27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On track</a:t>
                      </a:r>
                    </a:p>
                  </a:txBody>
                  <a:tcPr anchor="ctr" marL="91440" marR="91440" marT="27432" marB="27432">
                    <a:solidFill>
                      <a:srgbClr val="FFFFFF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Customer demonstration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2026-05-09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sz="1100" b="0">
                          <a:solidFill>
                            <a:srgbClr val="1A1A1A"/>
                          </a:solidFill>
                          <a:latin typeface="Calibri"/>
                        </a:rPr>
                        <a:t>Planning</a:t>
                      </a:r>
                    </a:p>
                  </a:txBody>
                  <a:tcPr anchor="ctr" marL="91440" marR="91440" marT="27432" marB="27432">
                    <a:solidFill>
                      <a:srgbClr val="F1F2F4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Test results to date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48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58 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bench endurance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3406139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406139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6,500 nm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06139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range @ 6 kt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636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SS5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36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transit sea-state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21140" y="1920240"/>
            <a:ext cx="2491739" cy="2286000"/>
          </a:xfrm>
          <a:prstGeom prst="rect">
            <a:avLst/>
          </a:prstGeom>
          <a:solidFill>
            <a:srgbClr val="F1F2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21140" y="2286000"/>
            <a:ext cx="2491739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4200" b="1">
                <a:solidFill>
                  <a:srgbClr val="14233A"/>
                </a:solidFill>
                <a:latin typeface="Calibri"/>
              </a:rPr>
              <a:t>Level 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21140" y="3429000"/>
            <a:ext cx="2491739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1300" b="0">
                <a:solidFill>
                  <a:srgbClr val="808086"/>
                </a:solidFill>
                <a:latin typeface="Calibri"/>
              </a:rPr>
              <a:t>autonomy (CEDAR)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11480"/>
            <a:ext cx="1042416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2600" b="1">
                <a:solidFill>
                  <a:srgbClr val="14233A"/>
                </a:solidFill>
                <a:latin typeface="Calibri"/>
              </a:rPr>
              <a:t>Risks &amp; next steps</a:t>
            </a:r>
          </a:p>
        </p:txBody>
      </p:sp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5720" y="411480"/>
            <a:ext cx="502920" cy="502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40080" y="1508760"/>
            <a:ext cx="10972800" cy="45720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Hydrophone supply slip — qualifying an alternate vendor (Northwater ETA +2 wk).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Battery cost variance under review with Finance; not a breach.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Finalize trial #1 test plan and range booking.</a:t>
            </a:r>
          </a:p>
          <a:p>
            <a:pPr algn="l">
              <a:spcAft>
                <a:spcPts val="1000"/>
              </a:spcAft>
            </a:pPr>
            <a:r>
              <a:rPr sz="1600" b="0">
                <a:solidFill>
                  <a:srgbClr val="1A1A1A"/>
                </a:solidFill>
                <a:latin typeface="Calibri"/>
              </a:rPr>
              <a:t>•  Hold customer demo for 9 May (soft) pending trial #1 results.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473952"/>
            <a:ext cx="5486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Document Reference: SLS-INT-0033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6473952"/>
            <a:ext cx="30175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SLS-INTERNAL // INTERNAL USE ONLY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84080" y="6473952"/>
            <a:ext cx="18288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spcAft>
                <a:spcPts val="200"/>
              </a:spcAft>
            </a:pPr>
            <a:r>
              <a:rPr sz="800" b="0">
                <a:solidFill>
                  <a:srgbClr val="808086"/>
                </a:solidFill>
                <a:latin typeface="Calibri"/>
              </a:rPr>
              <a:t>salish.systems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42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_logotype_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548640"/>
            <a:ext cx="2468880" cy="12356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48640" y="2834640"/>
            <a:ext cx="109728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3400" b="1">
                <a:solidFill>
                  <a:srgbClr val="FFFFFF"/>
                </a:solidFill>
                <a:latin typeface="Calibri"/>
              </a:rPr>
              <a:t>HERON / SLS-101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3840480"/>
            <a:ext cx="10972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spcAft>
                <a:spcPts val="200"/>
              </a:spcAft>
            </a:pPr>
            <a:r>
              <a:rPr sz="1600" b="0">
                <a:solidFill>
                  <a:srgbClr val="CADCFC"/>
                </a:solidFill>
                <a:latin typeface="Calibri"/>
              </a:rPr>
              <a:t>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Salish Littoral Systems</dc:creator>
  <cp:keywords/>
  <dc:description>ref=SLS-INT-0033; canary=https://canary.salish.systems/t/sls-int-0033-a791ed1fa6.png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Internal</cp:category>
</cp:coreProperties>
</file>